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305" r:id="rId4"/>
    <p:sldId id="258" r:id="rId5"/>
    <p:sldId id="260" r:id="rId6"/>
    <p:sldId id="259" r:id="rId7"/>
    <p:sldId id="306" r:id="rId8"/>
    <p:sldId id="307" r:id="rId9"/>
    <p:sldId id="309" r:id="rId10"/>
    <p:sldId id="310" r:id="rId11"/>
    <p:sldId id="311" r:id="rId12"/>
    <p:sldId id="314" r:id="rId13"/>
    <p:sldId id="312" r:id="rId14"/>
    <p:sldId id="278" r:id="rId15"/>
    <p:sldId id="313" r:id="rId16"/>
    <p:sldId id="262" r:id="rId17"/>
    <p:sldId id="273" r:id="rId18"/>
    <p:sldId id="275" r:id="rId19"/>
    <p:sldId id="316" r:id="rId20"/>
    <p:sldId id="317" r:id="rId21"/>
    <p:sldId id="318" r:id="rId22"/>
    <p:sldId id="320" r:id="rId23"/>
    <p:sldId id="315" r:id="rId24"/>
    <p:sldId id="321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6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2FF54-6118-4286-9A1A-81A0FAD4A5FC}" type="datetimeFigureOut">
              <a:rPr lang="en-SG" smtClean="0"/>
              <a:t>29/7/2016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6AA97-7063-44F3-AB55-E747424E0D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143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34814-82DC-4C0D-B8E8-A9ADAFE9ABC9}" type="datetime1">
              <a:rPr lang="en-SG" smtClean="0"/>
              <a:t>29/7/2016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725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F570-6305-4026-B554-5D0A162EDB07}" type="datetime1">
              <a:rPr lang="en-SG" smtClean="0"/>
              <a:t>29/7/2016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721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65D0-4CD9-4F74-9E2C-BCC0F299A712}" type="datetime1">
              <a:rPr lang="en-SG" smtClean="0"/>
              <a:t>29/7/2016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498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E60A-9A93-4BB9-AEB0-02EBFA6B115F}" type="datetime1">
              <a:rPr lang="en-SG" smtClean="0"/>
              <a:t>29/7/2016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249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E2FE-268C-4004-B9B8-0019FA033E04}" type="datetime1">
              <a:rPr lang="en-SG" smtClean="0"/>
              <a:t>29/7/2016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85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CC00-85C2-44E3-93AD-E98AD39E40BD}" type="datetime1">
              <a:rPr lang="en-SG" smtClean="0"/>
              <a:t>29/7/2016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42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3C20-E101-4D25-9191-C2BEA46C20CB}" type="datetime1">
              <a:rPr lang="en-SG" smtClean="0"/>
              <a:t>29/7/2016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08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6A9-C2C3-40E1-8B32-99115C5248FD}" type="datetime1">
              <a:rPr lang="en-SG" smtClean="0"/>
              <a:t>29/7/2016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071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523C-4926-4E8B-B285-132E4D723CA7}" type="datetime1">
              <a:rPr lang="en-SG" smtClean="0"/>
              <a:t>29/7/2016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897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25C2-6F70-4D09-9E0F-BDB72B7F3171}" type="datetime1">
              <a:rPr lang="en-SG" smtClean="0"/>
              <a:t>29/7/2016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502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F447-2B89-4AB9-9F5D-BCED6039A97B}" type="datetime1">
              <a:rPr lang="en-SG" smtClean="0"/>
              <a:t>29/7/2016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902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06320-B25F-4513-9D88-7EDDAAAB639E}" type="datetime1">
              <a:rPr lang="en-SG" smtClean="0"/>
              <a:t>29/7/2016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6B03B-2300-490D-8156-5E571444219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164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eokm1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eokm1/getting-started-with-rp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okm1/pi-radio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s://en.wikipedia.org/wiki/Single-board_computer" TargetMode="External"/><Relationship Id="rId7" Type="http://schemas.openxmlformats.org/officeDocument/2006/relationships/hyperlink" Target="https://en.wikipedia.org/wiki/Developing_countries" TargetMode="External"/><Relationship Id="rId2" Type="http://schemas.openxmlformats.org/officeDocument/2006/relationships/hyperlink" Target="https://en.wikipedia.org/wiki/Credit_c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science" TargetMode="External"/><Relationship Id="rId5" Type="http://schemas.openxmlformats.org/officeDocument/2006/relationships/hyperlink" Target="https://en.wikipedia.org/wiki/Raspberry_Pi_Foundation" TargetMode="External"/><Relationship Id="rId4" Type="http://schemas.openxmlformats.org/officeDocument/2006/relationships/hyperlink" Target="https://en.wikipedia.org/wiki/United_Kingdom" TargetMode="External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2" Type="http://schemas.openxmlformats.org/officeDocument/2006/relationships/hyperlink" Target="https://www.raspberrypi.org/download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13" y="1356351"/>
            <a:ext cx="6155353" cy="4103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3193" y="0"/>
            <a:ext cx="6871995" cy="1760797"/>
          </a:xfrm>
        </p:spPr>
        <p:txBody>
          <a:bodyPr>
            <a:normAutofit/>
          </a:bodyPr>
          <a:lstStyle/>
          <a:p>
            <a:r>
              <a:rPr lang="en-SG" dirty="0"/>
              <a:t>Getting Started with</a:t>
            </a:r>
            <a:br>
              <a:rPr lang="en-SG" dirty="0"/>
            </a:br>
            <a:r>
              <a:rPr lang="en-SG" dirty="0"/>
              <a:t>Raspberry Pi (</a:t>
            </a:r>
            <a:r>
              <a:rPr lang="en-SG" dirty="0" err="1"/>
              <a:t>RPi</a:t>
            </a:r>
            <a:r>
              <a:rPr lang="en-SG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4399" y="5866769"/>
            <a:ext cx="45342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3"/>
              </a:rPr>
              <a:t>yeokm1@gmail.com</a:t>
            </a:r>
            <a:r>
              <a:rPr lang="en-SG" dirty="0"/>
              <a:t>)</a:t>
            </a:r>
          </a:p>
          <a:p>
            <a:r>
              <a:rPr lang="en-SG" sz="1600" dirty="0">
                <a:hlinkClick r:id="rId4"/>
              </a:rPr>
              <a:t>https://github.com/yeokm1/getting-started-with-rpi</a:t>
            </a:r>
            <a:endParaRPr lang="en-SG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66769"/>
            <a:ext cx="285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Creative Crew (12 Aug 2016)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508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6" y="111126"/>
            <a:ext cx="9060024" cy="1166131"/>
          </a:xfrm>
        </p:spPr>
        <p:txBody>
          <a:bodyPr/>
          <a:lstStyle/>
          <a:p>
            <a:r>
              <a:rPr lang="en-SG" dirty="0"/>
              <a:t>Step 3: Boot Raspberry Pi from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79" y="1375682"/>
            <a:ext cx="7886700" cy="4351338"/>
          </a:xfrm>
        </p:spPr>
        <p:txBody>
          <a:bodyPr/>
          <a:lstStyle/>
          <a:p>
            <a:r>
              <a:rPr lang="en-SG" dirty="0"/>
              <a:t>Might take a few minutes for the first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10</a:t>
            </a:fld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7" y="2095230"/>
            <a:ext cx="6596743" cy="42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3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43617"/>
          </a:xfrm>
        </p:spPr>
        <p:txBody>
          <a:bodyPr>
            <a:normAutofit fontScale="90000"/>
          </a:bodyPr>
          <a:lstStyle/>
          <a:p>
            <a:r>
              <a:rPr lang="en-SG" dirty="0"/>
              <a:t>Step 4: Initial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4349"/>
            <a:ext cx="7886700" cy="4351338"/>
          </a:xfrm>
        </p:spPr>
        <p:txBody>
          <a:bodyPr>
            <a:normAutofit/>
          </a:bodyPr>
          <a:lstStyle/>
          <a:p>
            <a:r>
              <a:rPr lang="en-SG" sz="2000" dirty="0"/>
              <a:t>Set locale to Singapore</a:t>
            </a:r>
          </a:p>
          <a:p>
            <a:r>
              <a:rPr lang="en-SG" sz="2000" dirty="0"/>
              <a:t>Set keyboard layout to English (US)</a:t>
            </a:r>
          </a:p>
          <a:p>
            <a:r>
              <a:rPr lang="en-SG" sz="2000" dirty="0"/>
              <a:t>Configure locale and time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40" y="457932"/>
            <a:ext cx="2780891" cy="3133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0" y="1820973"/>
            <a:ext cx="3093011" cy="2635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973"/>
            <a:ext cx="3050560" cy="2603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47" y="3902181"/>
            <a:ext cx="2996309" cy="29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76514"/>
          </a:xfrm>
        </p:spPr>
        <p:txBody>
          <a:bodyPr>
            <a:normAutofit/>
          </a:bodyPr>
          <a:lstStyle/>
          <a:p>
            <a:r>
              <a:rPr lang="en-SG" dirty="0"/>
              <a:t>Step 5: Do a system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96" y="1012123"/>
            <a:ext cx="7460992" cy="5247128"/>
          </a:xfrm>
        </p:spPr>
        <p:txBody>
          <a:bodyPr>
            <a:normAutofit/>
          </a:bodyPr>
          <a:lstStyle/>
          <a:p>
            <a:r>
              <a:rPr lang="en-SG" sz="2400" dirty="0"/>
              <a:t>Connect to the Internet</a:t>
            </a:r>
          </a:p>
          <a:p>
            <a:r>
              <a:rPr lang="en-SG" sz="2400" dirty="0"/>
              <a:t>Open the terminal</a:t>
            </a:r>
          </a:p>
          <a:p>
            <a:endParaRPr lang="en-SG" sz="2400" dirty="0"/>
          </a:p>
          <a:p>
            <a:r>
              <a:rPr lang="en-SG" sz="2400" dirty="0"/>
              <a:t>Look for new system updates</a:t>
            </a:r>
          </a:p>
          <a:p>
            <a:pPr lvl="1"/>
            <a:r>
              <a:rPr lang="en-SG" sz="2000" dirty="0" err="1"/>
              <a:t>sudo</a:t>
            </a:r>
            <a:r>
              <a:rPr lang="en-SG" sz="2000" dirty="0"/>
              <a:t> apt-get update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r>
              <a:rPr lang="en-SG" sz="2400" dirty="0"/>
              <a:t>Download and install latest updates</a:t>
            </a:r>
          </a:p>
          <a:p>
            <a:pPr lvl="1"/>
            <a:r>
              <a:rPr lang="en-SG" sz="2000" dirty="0" err="1"/>
              <a:t>sudo</a:t>
            </a:r>
            <a:r>
              <a:rPr lang="en-SG" sz="2000" dirty="0"/>
              <a:t> apt-get upgrade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r>
              <a:rPr lang="en-SG" sz="2400" dirty="0"/>
              <a:t>Recommend to reboot after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776514"/>
            <a:ext cx="4143829" cy="2796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3861781"/>
            <a:ext cx="4270829" cy="24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Available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Web Browser:</a:t>
            </a:r>
          </a:p>
          <a:p>
            <a:r>
              <a:rPr lang="en-SG" dirty="0"/>
              <a:t>Office Applications: </a:t>
            </a:r>
            <a:r>
              <a:rPr lang="en-SG" dirty="0" err="1"/>
              <a:t>Libreoffice</a:t>
            </a:r>
            <a:endParaRPr lang="en-SG" dirty="0"/>
          </a:p>
          <a:p>
            <a:r>
              <a:rPr lang="en-SG" dirty="0"/>
              <a:t>Media Player: VLC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98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5126"/>
            <a:ext cx="8854751" cy="1325563"/>
          </a:xfrm>
        </p:spPr>
        <p:txBody>
          <a:bodyPr/>
          <a:lstStyle/>
          <a:p>
            <a:r>
              <a:rPr lang="en-SG" dirty="0" err="1"/>
              <a:t>Raspbian</a:t>
            </a:r>
            <a:r>
              <a:rPr lang="en-SG" dirty="0"/>
              <a:t> default username/password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Username: pi</a:t>
            </a:r>
          </a:p>
          <a:p>
            <a:r>
              <a:rPr lang="en-SG" dirty="0"/>
              <a:t>Password: raspberry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948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File System Directory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/home/pi or “~”</a:t>
            </a:r>
          </a:p>
          <a:p>
            <a:pPr lvl="1"/>
            <a:r>
              <a:rPr lang="en-SG" dirty="0"/>
              <a:t>Your “Home”  directory</a:t>
            </a:r>
          </a:p>
          <a:p>
            <a:r>
              <a:rPr lang="en-SG" dirty="0"/>
              <a:t>Removable Drives at</a:t>
            </a:r>
          </a:p>
          <a:p>
            <a:pPr lvl="1"/>
            <a:r>
              <a:rPr lang="en-SG" dirty="0"/>
              <a:t>/media/pi/….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41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5" y="0"/>
            <a:ext cx="7886700" cy="1325563"/>
          </a:xfrm>
        </p:spPr>
        <p:txBody>
          <a:bodyPr/>
          <a:lstStyle/>
          <a:p>
            <a:r>
              <a:rPr lang="en-SG" dirty="0"/>
              <a:t>Header pins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75" y="1203649"/>
            <a:ext cx="6718133" cy="4982645"/>
          </a:xfrm>
        </p:spPr>
        <p:txBody>
          <a:bodyPr>
            <a:normAutofit/>
          </a:bodyPr>
          <a:lstStyle/>
          <a:p>
            <a:r>
              <a:rPr lang="en-SG" sz="2400" dirty="0"/>
              <a:t>26 Digital-only General Purpose Input Output pins</a:t>
            </a:r>
          </a:p>
          <a:p>
            <a:r>
              <a:rPr lang="en-SG" sz="2400" dirty="0"/>
              <a:t>3.3V logic levels</a:t>
            </a:r>
          </a:p>
          <a:p>
            <a:pPr lvl="1"/>
            <a:r>
              <a:rPr lang="en-SG" sz="2000" dirty="0"/>
              <a:t>Arduino uses 5V</a:t>
            </a:r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53" y="0"/>
            <a:ext cx="208954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30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Using the GPIO pins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Python programming language</a:t>
            </a:r>
          </a:p>
          <a:p>
            <a:r>
              <a:rPr lang="en-SG" dirty="0"/>
              <a:t>LED</a:t>
            </a:r>
          </a:p>
          <a:p>
            <a:r>
              <a:rPr lang="en-SG" dirty="0"/>
              <a:t>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132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5435"/>
            <a:ext cx="7886700" cy="1325563"/>
          </a:xfrm>
        </p:spPr>
        <p:txBody>
          <a:bodyPr/>
          <a:lstStyle/>
          <a:p>
            <a:r>
              <a:rPr lang="en-SG" dirty="0"/>
              <a:t>LED and Button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18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0" y="1143813"/>
            <a:ext cx="6032347" cy="499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1059" y="2026439"/>
            <a:ext cx="3012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Parts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Breadboard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Button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1x 10K ohm pull-down resistor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Button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1x 220 ohm resistor</a:t>
            </a:r>
          </a:p>
        </p:txBody>
      </p:sp>
    </p:spTree>
    <p:extLst>
      <p:ext uri="{BB962C8B-B14F-4D97-AF65-F5344CB8AC3E}">
        <p14:creationId xmlns:p14="http://schemas.microsoft.com/office/powerpoint/2010/main" val="223316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195"/>
            <a:ext cx="7886700" cy="854074"/>
          </a:xfrm>
        </p:spPr>
        <p:txBody>
          <a:bodyPr/>
          <a:lstStyle/>
          <a:p>
            <a:r>
              <a:rPr lang="en-US" dirty="0"/>
              <a:t>LED </a:t>
            </a:r>
            <a:r>
              <a:rPr lang="en-US" dirty="0" err="1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797" y="859186"/>
            <a:ext cx="7886700" cy="4351338"/>
          </a:xfrm>
        </p:spPr>
        <p:txBody>
          <a:bodyPr/>
          <a:lstStyle/>
          <a:p>
            <a:r>
              <a:rPr lang="en-US" dirty="0"/>
              <a:t>Blink LED at 1 second intervals using Python</a:t>
            </a:r>
          </a:p>
          <a:p>
            <a:r>
              <a:rPr lang="en-US" i="1" dirty="0"/>
              <a:t>python led.py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19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77" y="2008827"/>
            <a:ext cx="6122539" cy="45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39091"/>
          </a:xfrm>
        </p:spPr>
        <p:txBody>
          <a:bodyPr/>
          <a:lstStyle/>
          <a:p>
            <a:r>
              <a:rPr lang="en-SG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141" y="900834"/>
            <a:ext cx="8558610" cy="4351338"/>
          </a:xfrm>
        </p:spPr>
        <p:txBody>
          <a:bodyPr/>
          <a:lstStyle/>
          <a:p>
            <a:r>
              <a:rPr lang="en-SG" dirty="0"/>
              <a:t>Hardware Engineer at </a:t>
            </a:r>
            <a:r>
              <a:rPr lang="en-SG" dirty="0" err="1"/>
              <a:t>Algo</a:t>
            </a:r>
            <a:r>
              <a:rPr lang="en-SG" dirty="0"/>
              <a:t> Access</a:t>
            </a:r>
          </a:p>
          <a:p>
            <a:r>
              <a:rPr lang="en-SG" dirty="0"/>
              <a:t>My Hardware projects with Arduino and Raspberry 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12" y="2891415"/>
            <a:ext cx="2807516" cy="3741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6" y="4216116"/>
            <a:ext cx="2829347" cy="25068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73" y="1978183"/>
            <a:ext cx="2945362" cy="2141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4" y="1908988"/>
            <a:ext cx="2418870" cy="22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20259"/>
          </a:xfrm>
        </p:spPr>
        <p:txBody>
          <a:bodyPr/>
          <a:lstStyle/>
          <a:p>
            <a:r>
              <a:rPr lang="en-US" dirty="0"/>
              <a:t>LED and button code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20259"/>
            <a:ext cx="7886700" cy="5636092"/>
          </a:xfrm>
        </p:spPr>
        <p:txBody>
          <a:bodyPr/>
          <a:lstStyle/>
          <a:p>
            <a:r>
              <a:rPr lang="en-US" dirty="0"/>
              <a:t>Button press supposed to toggle LED status</a:t>
            </a:r>
          </a:p>
          <a:p>
            <a:r>
              <a:rPr lang="en-US" dirty="0"/>
              <a:t>python button1.py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39" y="1737038"/>
            <a:ext cx="5382322" cy="48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9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31050"/>
          </a:xfrm>
        </p:spPr>
        <p:txBody>
          <a:bodyPr>
            <a:normAutofit fontScale="90000"/>
          </a:bodyPr>
          <a:lstStyle/>
          <a:p>
            <a:r>
              <a:rPr lang="en-US" dirty="0"/>
              <a:t>LED and button code 2 (</a:t>
            </a:r>
            <a:r>
              <a:rPr lang="en-US" dirty="0" err="1"/>
              <a:t>Debouncing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244" y="631050"/>
            <a:ext cx="8472869" cy="1623819"/>
          </a:xfrm>
        </p:spPr>
        <p:txBody>
          <a:bodyPr>
            <a:normAutofit/>
          </a:bodyPr>
          <a:lstStyle/>
          <a:p>
            <a:r>
              <a:rPr lang="en-US" sz="2400" dirty="0"/>
              <a:t>Button press now toggles LED correctly</a:t>
            </a:r>
          </a:p>
          <a:p>
            <a:r>
              <a:rPr lang="en-US" sz="2400" i="1" dirty="0"/>
              <a:t>python button2.py</a:t>
            </a:r>
          </a:p>
          <a:p>
            <a:pPr marL="228600" lvl="1">
              <a:spcBef>
                <a:spcPts val="1000"/>
              </a:spcBef>
            </a:pPr>
            <a:r>
              <a:rPr lang="en-SG" dirty="0"/>
              <a:t>Observe CPU usage: “</a:t>
            </a:r>
            <a:r>
              <a:rPr lang="en-SG" i="1" dirty="0" err="1"/>
              <a:t>ps</a:t>
            </a:r>
            <a:r>
              <a:rPr lang="en-SG" i="1" dirty="0"/>
              <a:t> aux | grep python” or Task Manager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9" y="2074708"/>
            <a:ext cx="6146182" cy="46467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4040" y="4594860"/>
            <a:ext cx="192024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87880" y="5425758"/>
            <a:ext cx="5471160" cy="708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31050"/>
          </a:xfrm>
        </p:spPr>
        <p:txBody>
          <a:bodyPr>
            <a:normAutofit fontScale="90000"/>
          </a:bodyPr>
          <a:lstStyle/>
          <a:p>
            <a:r>
              <a:rPr lang="en-US" dirty="0"/>
              <a:t>LED and button code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83" y="531990"/>
            <a:ext cx="8995317" cy="91757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Toggle LED without sucking CPU resources by sleeping a little in the loop</a:t>
            </a:r>
          </a:p>
          <a:p>
            <a:r>
              <a:rPr lang="en-US" sz="2100" i="1" dirty="0"/>
              <a:t>python button3.py</a:t>
            </a:r>
          </a:p>
          <a:p>
            <a:pPr marL="228600" lvl="1">
              <a:spcBef>
                <a:spcPts val="1000"/>
              </a:spcBef>
            </a:pPr>
            <a:r>
              <a:rPr lang="en-SG" sz="2000" dirty="0"/>
              <a:t>Observe CPU usage: “</a:t>
            </a:r>
            <a:r>
              <a:rPr lang="en-SG" sz="2000" i="1" dirty="0" err="1"/>
              <a:t>ps</a:t>
            </a:r>
            <a:r>
              <a:rPr lang="en-SG" sz="2000" i="1" dirty="0"/>
              <a:t> aux | grep python” or Task Manager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22</a:t>
            </a:fld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4427220" y="5425440"/>
            <a:ext cx="12115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83" y="1548625"/>
            <a:ext cx="5991715" cy="517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40280" y="4667568"/>
            <a:ext cx="2034540" cy="369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0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93" y="254254"/>
            <a:ext cx="7886700" cy="542017"/>
          </a:xfrm>
        </p:spPr>
        <p:txBody>
          <a:bodyPr>
            <a:normAutofit fontScale="90000"/>
          </a:bodyPr>
          <a:lstStyle/>
          <a:p>
            <a:r>
              <a:rPr lang="en-SG" dirty="0"/>
              <a:t>My internet radio streamer project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2" y="1053190"/>
            <a:ext cx="3900449" cy="37914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23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63" y="1190171"/>
            <a:ext cx="3999009" cy="36544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4479" y="5900449"/>
            <a:ext cx="361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4"/>
              </a:rPr>
              <a:t>https://github.com/yeokm1/pi-radio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9623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Some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RPi</a:t>
            </a:r>
            <a:r>
              <a:rPr lang="en-SG" dirty="0"/>
              <a:t> does not keep time on </a:t>
            </a:r>
            <a:r>
              <a:rPr lang="en-SG" dirty="0" err="1"/>
              <a:t>poweroff</a:t>
            </a:r>
            <a:endParaRPr lang="en-SG" dirty="0"/>
          </a:p>
          <a:p>
            <a:pPr lvl="1"/>
            <a:r>
              <a:rPr lang="en-SG" dirty="0"/>
              <a:t>No </a:t>
            </a:r>
            <a:r>
              <a:rPr lang="en-SG" dirty="0" err="1"/>
              <a:t>onboard</a:t>
            </a:r>
            <a:r>
              <a:rPr lang="en-SG" dirty="0"/>
              <a:t> battery and Real-Time-Clock (RTC) chip</a:t>
            </a:r>
          </a:p>
          <a:p>
            <a:pPr lvl="1"/>
            <a:r>
              <a:rPr lang="en-SG" dirty="0"/>
              <a:t>It can sync time when connected to network</a:t>
            </a:r>
          </a:p>
          <a:p>
            <a:r>
              <a:rPr lang="en-SG" dirty="0"/>
              <a:t>Do not connect current-heavy USB devices</a:t>
            </a:r>
          </a:p>
          <a:p>
            <a:pPr lvl="1"/>
            <a:r>
              <a:rPr lang="en-SG" dirty="0"/>
              <a:t>600mA for all USB ports default. Can increase to 1.2A</a:t>
            </a:r>
          </a:p>
          <a:p>
            <a:pPr lvl="1"/>
            <a:r>
              <a:rPr lang="en-SG" dirty="0"/>
              <a:t>In: /boot/config.txt</a:t>
            </a:r>
            <a:br>
              <a:rPr lang="en-SG" dirty="0"/>
            </a:br>
            <a:r>
              <a:rPr lang="en-SG" dirty="0"/>
              <a:t>Add: </a:t>
            </a:r>
            <a:r>
              <a:rPr lang="en-SG" dirty="0" err="1"/>
              <a:t>max_usb_current</a:t>
            </a:r>
            <a:r>
              <a:rPr lang="en-SG" dirty="0"/>
              <a:t>=1</a:t>
            </a:r>
          </a:p>
          <a:p>
            <a:pPr lvl="1"/>
            <a:r>
              <a:rPr lang="en-SG" dirty="0"/>
              <a:t>2.5A resettable </a:t>
            </a:r>
            <a:r>
              <a:rPr lang="en-SG" dirty="0" err="1"/>
              <a:t>polyfuse</a:t>
            </a:r>
            <a:endParaRPr lang="en-SG" dirty="0"/>
          </a:p>
          <a:p>
            <a:pPr lvl="1"/>
            <a:r>
              <a:rPr lang="en-SG" dirty="0"/>
              <a:t>Use powered USB-hub if needed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4842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6261" y="2604473"/>
            <a:ext cx="4951056" cy="1325563"/>
          </a:xfrm>
        </p:spPr>
        <p:txBody>
          <a:bodyPr/>
          <a:lstStyle/>
          <a:p>
            <a:r>
              <a:rPr lang="en-SG" dirty="0"/>
              <a:t>Q&amp;A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29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Who is this talk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809" y="1847851"/>
            <a:ext cx="8282382" cy="4351338"/>
          </a:xfrm>
        </p:spPr>
        <p:txBody>
          <a:bodyPr/>
          <a:lstStyle/>
          <a:p>
            <a:r>
              <a:rPr lang="en-SG" dirty="0"/>
              <a:t>Beginners to the world of hardware/Internet-of-things</a:t>
            </a:r>
          </a:p>
          <a:p>
            <a:r>
              <a:rPr lang="en-SG" dirty="0"/>
              <a:t>People transitioning from Arduino to </a:t>
            </a:r>
            <a:r>
              <a:rPr lang="en-SG" dirty="0" err="1"/>
              <a:t>RPi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188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4571"/>
            <a:ext cx="7886700" cy="1325563"/>
          </a:xfrm>
        </p:spPr>
        <p:txBody>
          <a:bodyPr/>
          <a:lstStyle/>
          <a:p>
            <a:r>
              <a:rPr lang="en-SG" dirty="0"/>
              <a:t>What is a Raspberry Pi (</a:t>
            </a:r>
            <a:r>
              <a:rPr lang="en-SG" dirty="0" err="1"/>
              <a:t>RPi</a:t>
            </a:r>
            <a:r>
              <a:rPr lang="en-SG" dirty="0"/>
              <a:t>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3116"/>
            <a:ext cx="7886700" cy="2143556"/>
          </a:xfrm>
        </p:spPr>
        <p:txBody>
          <a:bodyPr>
            <a:normAutofit fontScale="77500" lnSpcReduction="20000"/>
          </a:bodyPr>
          <a:lstStyle/>
          <a:p>
            <a:r>
              <a:rPr lang="en-SG" sz="3300" i="1" dirty="0"/>
              <a:t>The </a:t>
            </a:r>
            <a:r>
              <a:rPr lang="en-SG" sz="3300" b="1" i="1" dirty="0"/>
              <a:t>Raspberry Pi</a:t>
            </a:r>
            <a:r>
              <a:rPr lang="en-SG" sz="3300" i="1" dirty="0"/>
              <a:t> is a series of </a:t>
            </a:r>
            <a:r>
              <a:rPr lang="en-SG" sz="3300" i="1" dirty="0">
                <a:hlinkClick r:id="rId2" tooltip="Credit card"/>
              </a:rPr>
              <a:t>credit card</a:t>
            </a:r>
            <a:r>
              <a:rPr lang="en-SG" sz="3300" i="1" dirty="0"/>
              <a:t>-sized </a:t>
            </a:r>
            <a:r>
              <a:rPr lang="en-SG" sz="3300" i="1" dirty="0">
                <a:hlinkClick r:id="rId3" tooltip="Single-board computer"/>
              </a:rPr>
              <a:t>single-board computers</a:t>
            </a:r>
            <a:r>
              <a:rPr lang="en-SG" sz="3300" i="1" dirty="0"/>
              <a:t> developed in the </a:t>
            </a:r>
            <a:r>
              <a:rPr lang="en-SG" sz="3300" i="1" dirty="0">
                <a:hlinkClick r:id="rId4" tooltip="United Kingdom"/>
              </a:rPr>
              <a:t>United Kingdom</a:t>
            </a:r>
            <a:r>
              <a:rPr lang="en-SG" sz="3300" i="1" dirty="0"/>
              <a:t> by the </a:t>
            </a:r>
            <a:r>
              <a:rPr lang="en-SG" sz="3300" i="1" dirty="0">
                <a:hlinkClick r:id="rId5" tooltip="Raspberry Pi Foundation"/>
              </a:rPr>
              <a:t>Raspberry Pi </a:t>
            </a:r>
            <a:r>
              <a:rPr lang="en-SG" sz="3300" i="1" dirty="0" err="1">
                <a:hlinkClick r:id="rId5" tooltip="Raspberry Pi Foundation"/>
              </a:rPr>
              <a:t>Foundation</a:t>
            </a:r>
            <a:r>
              <a:rPr lang="en-SG" sz="3300" i="1" dirty="0" err="1"/>
              <a:t>to</a:t>
            </a:r>
            <a:r>
              <a:rPr lang="en-SG" sz="3300" i="1" dirty="0"/>
              <a:t> promote the teaching of basic </a:t>
            </a:r>
            <a:r>
              <a:rPr lang="en-SG" sz="3300" i="1" dirty="0">
                <a:hlinkClick r:id="rId6" tooltip="Computer science"/>
              </a:rPr>
              <a:t>computer science</a:t>
            </a:r>
            <a:r>
              <a:rPr lang="en-SG" sz="3300" i="1" dirty="0"/>
              <a:t> in schools and </a:t>
            </a:r>
            <a:r>
              <a:rPr lang="en-SG" sz="3300" i="1" u="sng" dirty="0">
                <a:hlinkClick r:id="rId7" tooltip="Developing countries"/>
              </a:rPr>
              <a:t>developing countries </a:t>
            </a:r>
            <a:endParaRPr lang="en-SG" sz="3300" i="1" u="sng" dirty="0"/>
          </a:p>
          <a:p>
            <a:endParaRPr lang="en-SG" sz="1800" i="1" u="sng" dirty="0"/>
          </a:p>
          <a:p>
            <a:r>
              <a:rPr lang="en-SG" sz="1800" i="1" dirty="0"/>
              <a:t>https://en.wikipedia.org/wiki/Raspberry_Pi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3" y="3897086"/>
            <a:ext cx="3800005" cy="2533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13" y="4033239"/>
            <a:ext cx="2964543" cy="19747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268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9" y="913538"/>
            <a:ext cx="2049141" cy="1364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5" y="3620352"/>
            <a:ext cx="2147615" cy="2147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84" y="59761"/>
            <a:ext cx="5057385" cy="577384"/>
          </a:xfrm>
        </p:spPr>
        <p:txBody>
          <a:bodyPr>
            <a:normAutofit fontScale="90000"/>
          </a:bodyPr>
          <a:lstStyle/>
          <a:p>
            <a:r>
              <a:rPr lang="en-SG" dirty="0"/>
              <a:t>Types of Raspberry 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94" y="4023286"/>
            <a:ext cx="2175641" cy="1466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833" y="4094652"/>
            <a:ext cx="1912139" cy="1273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556" y="535624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Model B+ (2014)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4030" y="536777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2 Model B (2015)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989" y="2219412"/>
            <a:ext cx="1896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Model A+ (2014)</a:t>
            </a:r>
          </a:p>
          <a:p>
            <a:r>
              <a:rPr lang="en-SG" sz="1200" dirty="0"/>
              <a:t>700Mhz single-core ARMv6</a:t>
            </a:r>
          </a:p>
          <a:p>
            <a:r>
              <a:rPr lang="en-SG" sz="1200" dirty="0"/>
              <a:t>256MB Ram</a:t>
            </a:r>
          </a:p>
          <a:p>
            <a:r>
              <a:rPr lang="en-SG" sz="1200" dirty="0"/>
              <a:t>1 USB port</a:t>
            </a:r>
          </a:p>
          <a:p>
            <a:r>
              <a:rPr lang="en-SG" sz="1200" dirty="0"/>
              <a:t>No Ethernet 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8040" y="5669848"/>
            <a:ext cx="218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700Mhz single-core ARMv6</a:t>
            </a:r>
          </a:p>
          <a:p>
            <a:r>
              <a:rPr lang="en-SG" sz="1400" dirty="0"/>
              <a:t>512MB RAM</a:t>
            </a:r>
          </a:p>
          <a:p>
            <a:r>
              <a:rPr lang="en-SG" sz="1400" dirty="0"/>
              <a:t>4 USB ports</a:t>
            </a:r>
          </a:p>
          <a:p>
            <a:r>
              <a:rPr lang="en-SG" sz="1400" dirty="0"/>
              <a:t>Ethernet 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2144" y="5666703"/>
            <a:ext cx="2116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900Mhz quad-core ARMv7</a:t>
            </a:r>
          </a:p>
          <a:p>
            <a:r>
              <a:rPr lang="en-SG" sz="1400" dirty="0"/>
              <a:t>1024MB Ram</a:t>
            </a:r>
          </a:p>
          <a:p>
            <a:r>
              <a:rPr lang="en-SG" sz="1400" dirty="0"/>
              <a:t>4 USB ports</a:t>
            </a:r>
          </a:p>
          <a:p>
            <a:r>
              <a:rPr lang="en-SG" sz="1400" dirty="0"/>
              <a:t>Ethernet port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75" y="71172"/>
            <a:ext cx="2852057" cy="19013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69" y="949367"/>
            <a:ext cx="1626020" cy="108313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5</a:t>
            </a:fld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6180767" y="1980762"/>
            <a:ext cx="2988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3 Model B (2016)</a:t>
            </a:r>
          </a:p>
          <a:p>
            <a:r>
              <a:rPr lang="en-US" dirty="0"/>
              <a:t>1.2Ghz quad-core ARMv8</a:t>
            </a:r>
          </a:p>
          <a:p>
            <a:r>
              <a:rPr lang="en-US" dirty="0"/>
              <a:t>1024MB RAM</a:t>
            </a:r>
          </a:p>
          <a:p>
            <a:r>
              <a:rPr lang="en-US" dirty="0"/>
              <a:t>4 USB ports</a:t>
            </a:r>
          </a:p>
          <a:p>
            <a:r>
              <a:rPr lang="en-US" dirty="0"/>
              <a:t>Ethernet port, </a:t>
            </a:r>
            <a:r>
              <a:rPr lang="en-US" dirty="0" err="1"/>
              <a:t>Wifi</a:t>
            </a:r>
            <a:r>
              <a:rPr lang="en-US" dirty="0"/>
              <a:t>, Bluetooth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6818" y="2278013"/>
            <a:ext cx="1705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Zero (2015)</a:t>
            </a:r>
          </a:p>
          <a:p>
            <a:r>
              <a:rPr lang="en-SG" sz="1200" dirty="0"/>
              <a:t>1Ghz single-core ARMv6</a:t>
            </a:r>
          </a:p>
          <a:p>
            <a:r>
              <a:rPr lang="en-SG" sz="1200" dirty="0"/>
              <a:t>512MB RAM</a:t>
            </a:r>
          </a:p>
          <a:p>
            <a:r>
              <a:rPr lang="en-SG" sz="1200" dirty="0"/>
              <a:t>1 USB OTG port</a:t>
            </a:r>
          </a:p>
          <a:p>
            <a:r>
              <a:rPr lang="en-SG" sz="1200" dirty="0"/>
              <a:t>Micro-HDMI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45" y="882651"/>
            <a:ext cx="1913215" cy="13185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62884" y="2270621"/>
            <a:ext cx="2057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Compute Module (2014)</a:t>
            </a:r>
          </a:p>
          <a:p>
            <a:r>
              <a:rPr lang="en-SG" sz="1200" dirty="0"/>
              <a:t>700Mhz single-core ARMv6</a:t>
            </a:r>
          </a:p>
          <a:p>
            <a:r>
              <a:rPr lang="en-SG" sz="1200" dirty="0"/>
              <a:t>512MB RAM</a:t>
            </a:r>
          </a:p>
          <a:p>
            <a:r>
              <a:rPr lang="en-SG" sz="1200" dirty="0"/>
              <a:t>4GB </a:t>
            </a:r>
            <a:r>
              <a:rPr lang="en-SG" sz="1200" dirty="0" err="1"/>
              <a:t>onboard</a:t>
            </a:r>
            <a:r>
              <a:rPr lang="en-SG" sz="1200" dirty="0"/>
              <a:t> flash</a:t>
            </a:r>
          </a:p>
          <a:p>
            <a:r>
              <a:rPr lang="en-SG" sz="1200" dirty="0"/>
              <a:t>SODIMM connector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459" y="535624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Model B (2012)</a:t>
            </a:r>
            <a:endParaRPr lang="en-SG" dirty="0"/>
          </a:p>
        </p:txBody>
      </p:sp>
      <p:sp>
        <p:nvSpPr>
          <p:cNvPr id="22" name="TextBox 21"/>
          <p:cNvSpPr txBox="1"/>
          <p:nvPr/>
        </p:nvSpPr>
        <p:spPr>
          <a:xfrm>
            <a:off x="358800" y="5669685"/>
            <a:ext cx="218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700Mhz single-core ARMv6</a:t>
            </a:r>
          </a:p>
          <a:p>
            <a:r>
              <a:rPr lang="en-SG" sz="1400" dirty="0"/>
              <a:t>256MB RAM</a:t>
            </a:r>
          </a:p>
          <a:p>
            <a:r>
              <a:rPr lang="en-SG" sz="1400" dirty="0"/>
              <a:t>2 USB ports</a:t>
            </a:r>
          </a:p>
          <a:p>
            <a:r>
              <a:rPr lang="en-SG" sz="1400" dirty="0"/>
              <a:t>Ethernet port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3956" y="3638270"/>
            <a:ext cx="8840544" cy="3169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Obsolete (Do not purchase unless you have special reasons)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3956" y="624840"/>
            <a:ext cx="6039778" cy="2815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002060"/>
                </a:solidFill>
              </a:rPr>
              <a:t>Special Mention</a:t>
            </a:r>
          </a:p>
        </p:txBody>
      </p:sp>
    </p:spTree>
    <p:extLst>
      <p:ext uri="{BB962C8B-B14F-4D97-AF65-F5344CB8AC3E}">
        <p14:creationId xmlns:p14="http://schemas.microsoft.com/office/powerpoint/2010/main" val="236379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SG" dirty="0"/>
              <a:t>Arduino vs Raspberry Pi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56648"/>
              </p:ext>
            </p:extLst>
          </p:nvPr>
        </p:nvGraphicFramePr>
        <p:xfrm>
          <a:off x="135082" y="1059879"/>
          <a:ext cx="8842663" cy="529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937">
                <a:tc>
                  <a:txBody>
                    <a:bodyPr/>
                    <a:lstStyle/>
                    <a:p>
                      <a:r>
                        <a:rPr lang="en-SG" dirty="0"/>
                        <a:t>Specs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Raspberry Pi 3 Model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CPU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Microprocessor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Linux</a:t>
                      </a:r>
                      <a:r>
                        <a:rPr lang="en-SG" baseline="0" dirty="0"/>
                        <a:t> (usually </a:t>
                      </a:r>
                      <a:r>
                        <a:rPr lang="en-SG" baseline="0" dirty="0" err="1"/>
                        <a:t>Raspbian</a:t>
                      </a:r>
                      <a:r>
                        <a:rPr lang="en-SG" baseline="0" dirty="0"/>
                        <a:t>) or Win 10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16 </a:t>
                      </a:r>
                      <a:r>
                        <a:rPr lang="en-SG" dirty="0" err="1"/>
                        <a:t>Mhz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1.2Ghz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GPU/Display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VideoCore</a:t>
                      </a:r>
                      <a:r>
                        <a:rPr lang="en-SG" dirty="0"/>
                        <a:t> IV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Depends</a:t>
                      </a:r>
                      <a:r>
                        <a:rPr lang="en-SG" baseline="0" dirty="0"/>
                        <a:t> on SD card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GPIO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14 digital pins (includes 6 </a:t>
                      </a:r>
                      <a:r>
                        <a:rPr lang="en-SG" dirty="0" err="1"/>
                        <a:t>analog</a:t>
                      </a:r>
                      <a:r>
                        <a:rPr lang="en-SG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aseline="0" dirty="0"/>
                        <a:t>26 digital</a:t>
                      </a:r>
                      <a:r>
                        <a:rPr lang="en-SG" dirty="0"/>
                        <a:t> pins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Other</a:t>
                      </a:r>
                      <a:r>
                        <a:rPr lang="en-SG" baseline="0" dirty="0"/>
                        <a:t> connectivity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USB, Ethernet, HDMI, audio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3582">
                <a:tc>
                  <a:txBody>
                    <a:bodyPr/>
                    <a:lstStyle/>
                    <a:p>
                      <a:r>
                        <a:rPr lang="en-SG" dirty="0"/>
                        <a:t>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0.25W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117746"/>
            <a:ext cx="1163781" cy="765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150" y="1324242"/>
            <a:ext cx="991360" cy="560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55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2" y="56443"/>
            <a:ext cx="7886700" cy="1325563"/>
          </a:xfrm>
        </p:spPr>
        <p:txBody>
          <a:bodyPr/>
          <a:lstStyle/>
          <a:p>
            <a:r>
              <a:rPr lang="en-SG" dirty="0"/>
              <a:t>Minimum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889" y="1690689"/>
            <a:ext cx="5859514" cy="4351338"/>
          </a:xfrm>
        </p:spPr>
        <p:txBody>
          <a:bodyPr>
            <a:normAutofit/>
          </a:bodyPr>
          <a:lstStyle/>
          <a:p>
            <a:r>
              <a:rPr lang="en-SG" sz="2400" dirty="0"/>
              <a:t>Raspberry Pi 3</a:t>
            </a:r>
          </a:p>
          <a:p>
            <a:r>
              <a:rPr lang="en-SG" sz="2400" dirty="0"/>
              <a:t>HDMI monitor</a:t>
            </a:r>
          </a:p>
          <a:p>
            <a:r>
              <a:rPr lang="en-SG" sz="2400" dirty="0"/>
              <a:t>USB Keyboard</a:t>
            </a:r>
          </a:p>
          <a:p>
            <a:r>
              <a:rPr lang="en-SG" sz="2400" dirty="0"/>
              <a:t>USB Mouse</a:t>
            </a:r>
          </a:p>
          <a:p>
            <a:r>
              <a:rPr lang="en-SG" sz="2400" dirty="0"/>
              <a:t>2.5 Amp USB Power Adapter</a:t>
            </a:r>
          </a:p>
          <a:p>
            <a:r>
              <a:rPr lang="en-SG" sz="2400" dirty="0"/>
              <a:t>Micro-USB cable</a:t>
            </a:r>
          </a:p>
          <a:p>
            <a:r>
              <a:rPr lang="en-SG" sz="2400" dirty="0"/>
              <a:t>8GB Micro-SD card</a:t>
            </a:r>
          </a:p>
          <a:p>
            <a:endParaRPr lang="en-SG" sz="2400" dirty="0"/>
          </a:p>
          <a:p>
            <a:r>
              <a:rPr lang="en-SG" sz="2400" dirty="0"/>
              <a:t>Computer to load initial card image</a:t>
            </a:r>
          </a:p>
          <a:p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7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95" y="1189807"/>
            <a:ext cx="4534468" cy="3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1: Download SD card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Download *.</a:t>
            </a:r>
            <a:r>
              <a:rPr lang="en-SG" dirty="0" err="1"/>
              <a:t>img</a:t>
            </a:r>
            <a:r>
              <a:rPr lang="en-SG" dirty="0"/>
              <a:t> files from</a:t>
            </a:r>
          </a:p>
          <a:p>
            <a:pPr lvl="1"/>
            <a:r>
              <a:rPr lang="en-SG" dirty="0">
                <a:hlinkClick r:id="rId2"/>
              </a:rPr>
              <a:t>https://www.raspberrypi.org/downloads/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https://www.raspberrypi.org/downloads/raspbian/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Beginners should pick </a:t>
            </a:r>
            <a:r>
              <a:rPr lang="en-SG" dirty="0" err="1"/>
              <a:t>Raspbian</a:t>
            </a:r>
            <a:r>
              <a:rPr lang="en-SG" dirty="0"/>
              <a:t> Jessie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70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25045"/>
          </a:xfrm>
        </p:spPr>
        <p:txBody>
          <a:bodyPr/>
          <a:lstStyle/>
          <a:p>
            <a:r>
              <a:rPr lang="en-SG" dirty="0"/>
              <a:t>Step 2: Write image to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36" y="936172"/>
            <a:ext cx="7886700" cy="552994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Windows computer</a:t>
            </a:r>
          </a:p>
          <a:p>
            <a:pPr lvl="1"/>
            <a:r>
              <a:rPr lang="en-SG" dirty="0">
                <a:hlinkClick r:id="rId2"/>
              </a:rPr>
              <a:t>https://sourceforge.net/projects/win32diskimager/</a:t>
            </a:r>
            <a:endParaRPr lang="en-SG" dirty="0"/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Mac and Linux computer</a:t>
            </a:r>
          </a:p>
          <a:p>
            <a:pPr lvl="1"/>
            <a:r>
              <a:rPr lang="en-SG" sz="2000" dirty="0"/>
              <a:t>Get drive number of SD card</a:t>
            </a:r>
          </a:p>
          <a:p>
            <a:pPr lvl="2"/>
            <a:r>
              <a:rPr lang="en-SG" sz="1600" i="1" dirty="0" err="1"/>
              <a:t>sudo</a:t>
            </a:r>
            <a:r>
              <a:rPr lang="en-SG" sz="1600" i="1" dirty="0"/>
              <a:t> </a:t>
            </a:r>
            <a:r>
              <a:rPr lang="en-SG" sz="1600" i="1" dirty="0" err="1"/>
              <a:t>fdisk</a:t>
            </a:r>
            <a:r>
              <a:rPr lang="en-SG" sz="1600" i="1" dirty="0"/>
              <a:t> –l</a:t>
            </a:r>
          </a:p>
          <a:p>
            <a:pPr lvl="1"/>
            <a:r>
              <a:rPr lang="en-SG" sz="2000" dirty="0"/>
              <a:t>Write disk image to drive number N</a:t>
            </a:r>
          </a:p>
          <a:p>
            <a:pPr lvl="2"/>
            <a:r>
              <a:rPr lang="en-SG" sz="1600" i="1" dirty="0" err="1"/>
              <a:t>sudo</a:t>
            </a:r>
            <a:r>
              <a:rPr lang="en-SG" sz="1600" i="1" dirty="0"/>
              <a:t> </a:t>
            </a:r>
            <a:r>
              <a:rPr lang="en-SG" sz="1600" i="1" dirty="0" err="1"/>
              <a:t>dd</a:t>
            </a:r>
            <a:r>
              <a:rPr lang="en-SG" sz="1600" i="1" dirty="0"/>
              <a:t> if=</a:t>
            </a:r>
            <a:r>
              <a:rPr lang="en-SG" sz="1600" i="1" dirty="0" err="1"/>
              <a:t>path_of_your_image.img</a:t>
            </a:r>
            <a:r>
              <a:rPr lang="en-SG" sz="1600" i="1" dirty="0"/>
              <a:t> of=/dev/</a:t>
            </a:r>
            <a:r>
              <a:rPr lang="en-SG" sz="1600" i="1" dirty="0" err="1"/>
              <a:t>rdiskN</a:t>
            </a:r>
            <a:r>
              <a:rPr lang="en-SG" sz="1600" i="1" dirty="0"/>
              <a:t> </a:t>
            </a:r>
            <a:r>
              <a:rPr lang="en-SG" sz="1600" i="1" dirty="0" err="1"/>
              <a:t>bs</a:t>
            </a:r>
            <a:r>
              <a:rPr lang="en-SG" sz="1600" i="1" dirty="0"/>
              <a:t>=1m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B03B-2300-490D-8156-5E571444219D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20" y="2036625"/>
            <a:ext cx="387721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7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</TotalTime>
  <Words>689</Words>
  <Application>Microsoft Office PowerPoint</Application>
  <PresentationFormat>On-screen Show (4:3)</PresentationFormat>
  <Paragraphs>210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Getting Started with Raspberry Pi (RPi)</vt:lpstr>
      <vt:lpstr>About me</vt:lpstr>
      <vt:lpstr>Who is this talk for?</vt:lpstr>
      <vt:lpstr>What is a Raspberry Pi (RPi)?</vt:lpstr>
      <vt:lpstr>Types of Raspberry Pi</vt:lpstr>
      <vt:lpstr>Arduino vs Raspberry Pi</vt:lpstr>
      <vt:lpstr>Minimum to get started</vt:lpstr>
      <vt:lpstr>Step 1: Download SD card image</vt:lpstr>
      <vt:lpstr>Step 2: Write image to SD card</vt:lpstr>
      <vt:lpstr>Step 3: Boot Raspberry Pi from SD card</vt:lpstr>
      <vt:lpstr>Step 4: Initial Configuration</vt:lpstr>
      <vt:lpstr>Step 5: Do a system update</vt:lpstr>
      <vt:lpstr>Available Applications</vt:lpstr>
      <vt:lpstr>Raspbian default username/password</vt:lpstr>
      <vt:lpstr>File System Directory layout</vt:lpstr>
      <vt:lpstr>Header pins</vt:lpstr>
      <vt:lpstr>Using the GPIO pins</vt:lpstr>
      <vt:lpstr>LED and Button Connection</vt:lpstr>
      <vt:lpstr>LED Blinky</vt:lpstr>
      <vt:lpstr>LED and button code 1</vt:lpstr>
      <vt:lpstr>LED and button code 2 (Debouncing)</vt:lpstr>
      <vt:lpstr>LED and button code 3</vt:lpstr>
      <vt:lpstr>My internet radio streamer project</vt:lpstr>
      <vt:lpstr>Some warnings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Raspberry Pi</dc:title>
  <dc:creator>Yeo Kheng Meng</dc:creator>
  <cp:lastModifiedBy>Yeo Kheng Meng</cp:lastModifiedBy>
  <cp:revision>152</cp:revision>
  <dcterms:created xsi:type="dcterms:W3CDTF">2015-03-09T08:27:02Z</dcterms:created>
  <dcterms:modified xsi:type="dcterms:W3CDTF">2016-07-29T14:43:03Z</dcterms:modified>
</cp:coreProperties>
</file>